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148f72595?vop=1&amp;pid=1350e780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8_1#148f72595.bracket?vop=1&amp;pid=1350e7806&amp;color=0,0,0&amp;vpa=5&amp;vtp=1"/>
          <p:cNvSpPr/>
          <p:nvPr/>
        </p:nvSpPr>
        <p:spPr>
          <a:xfrm>
            <a:off x="61462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17_2#148f72595.choices?vop=1&amp;pid=1350e7806&amp;color=0,0,0&amp;vtp=1&amp;bbb=1"/>
          <p:cNvSpPr/>
          <p:nvPr/>
        </p:nvSpPr>
        <p:spPr>
          <a:xfrm>
            <a:off x="832104" y="1470151"/>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1800" dirty="0"/>
          </a:p>
        </p:txBody>
      </p:sp>
      <p:sp>
        <p:nvSpPr>
          <p:cNvPr id="5" name="QC_5_AS.19_1#148f72595?vop=1&amp;pid=1350e7806&amp;color=0,0,0&amp;vtp=1&amp;bbb=1&amp;hb=1"/>
          <p:cNvSpPr/>
          <p:nvPr/>
        </p:nvSpPr>
        <p:spPr>
          <a:xfrm>
            <a:off x="832104" y="2255328"/>
            <a:ext cx="10533888" cy="15163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psychology”以及“They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stupid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，诈骗犯使用的心理策略是利用恐惧导致人们作出错误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的判断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5_BD.20_1#8025d76a4?vop=1&amp;pid=1350e7806&amp;color=0,0,0&amp;vtp=1&amp;bbb=1"/>
          <p:cNvSpPr/>
          <p:nvPr/>
        </p:nvSpPr>
        <p:spPr>
          <a:xfrm>
            <a:off x="832104" y="3814570"/>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21_1#8025d76a4.bracket?vop=1&amp;pid=1350e7806&amp;color=0,0,0&amp;vpa=6&amp;vtp=1"/>
          <p:cNvSpPr/>
          <p:nvPr/>
        </p:nvSpPr>
        <p:spPr>
          <a:xfrm>
            <a:off x="7467060" y="3808156"/>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5_BD.20_2#8025d76a4.choices?vop=1&amp;pid=1350e7806&amp;color=0,0,0&amp;vtp=1&amp;bbb=1"/>
          <p:cNvSpPr/>
          <p:nvPr/>
        </p:nvSpPr>
        <p:spPr>
          <a:xfrm>
            <a:off x="832104" y="4201856"/>
            <a:ext cx="10533888" cy="341630"/>
          </a:xfrm>
          <a:prstGeom prst="rect">
            <a:avLst/>
          </a:prstGeom>
          <a:noFill/>
        </p:spPr>
        <p:txBody>
          <a:bodyPr wrap="none" lIns="0" tIns="0" rIns="0" bIns="0" rtlCol="0" anchor="t"/>
          <a:lstStyle/>
          <a:p>
            <a:pPr>
              <a:lnSpc>
                <a:spcPts val="3000"/>
              </a:lnSpc>
              <a:tabLst>
                <a:tab pos="2601595" algn="l"/>
                <a:tab pos="5279390" algn="l"/>
                <a:tab pos="79063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endParaRPr lang="en-US" altLang="zh-CN" sz="1800" dirty="0"/>
          </a:p>
        </p:txBody>
      </p:sp>
      <p:sp>
        <p:nvSpPr>
          <p:cNvPr id="9" name="QC_5_AS.22_1#8025d76a4?vop=1&amp;pid=1350e7806&amp;color=0,0,0&amp;vtp=1&amp;bbb=1&amp;hb=1"/>
          <p:cNvSpPr/>
          <p:nvPr/>
        </p:nvSpPr>
        <p:spPr>
          <a:xfrm>
            <a:off x="832104" y="4588634"/>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词义猜测题。根据第五段中的“Cybersecurity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identity.”可知，网络安全的建议就是创建一个家庭的“安全词”，这样做的目的是“核实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”家庭成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员或亲人的身份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，故画线词意思是“核实”。</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 calcmode="lin" valueType="num">
                                      <p:cBhvr additive="base">
                                        <p:cTn id="3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7">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bg/>
                                          </p:spTgt>
                                        </p:tgtEl>
                                        <p:attrNameLst>
                                          <p:attrName>style.visibility</p:attrName>
                                        </p:attrNameLst>
                                      </p:cBhvr>
                                      <p:to>
                                        <p:strVal val="visible"/>
                                      </p:to>
                                    </p:set>
                                    <p:anim calcmode="lin" valueType="num">
                                      <p:cBhvr additive="base">
                                        <p:cTn id="4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9">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 calcmode="lin" valueType="num">
                                      <p:cBhvr additive="base">
                                        <p:cTn id="5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 calcmode="lin" valueType="num">
                                      <p:cBhvr additive="base">
                                        <p:cTn id="5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2" end="2"/>
                                            </p:txEl>
                                          </p:spTgt>
                                        </p:tgtEl>
                                        <p:attrNameLst>
                                          <p:attrName>style.visibility</p:attrName>
                                        </p:attrNameLst>
                                      </p:cBhvr>
                                      <p:to>
                                        <p:strVal val="visible"/>
                                      </p:to>
                                    </p:set>
                                    <p:anim calcmode="lin" valueType="num">
                                      <p:cBhvr additive="base">
                                        <p:cTn id="6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3" end="3"/>
                                            </p:txEl>
                                          </p:spTgt>
                                        </p:tgtEl>
                                        <p:attrNameLst>
                                          <p:attrName>style.visibility</p:attrName>
                                        </p:attrNameLst>
                                      </p:cBhvr>
                                      <p:to>
                                        <p:strVal val="visible"/>
                                      </p:to>
                                    </p:set>
                                    <p:anim calcmode="lin" valueType="num">
                                      <p:cBhvr additive="base">
                                        <p:cTn id="6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aca07b280?vop=1&amp;pid=1350e780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4_1#aca07b280.bracket?vop=1&amp;pid=1350e7806&amp;color=0,0,0&amp;vpa=7&amp;vtp=1"/>
          <p:cNvSpPr/>
          <p:nvPr/>
        </p:nvSpPr>
        <p:spPr>
          <a:xfrm>
            <a:off x="6578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23_2#aca07b280.choices?vop=1&amp;pid=1350e7806&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p:txBody>
      </p:sp>
      <p:sp>
        <p:nvSpPr>
          <p:cNvPr id="5" name="QC_5_AS.25_1#aca07b280?vop=1&amp;pid=1350e7806&amp;color=0,0,0&amp;vtp=1&amp;bbb=1&amp;hb=1"/>
          <p:cNvSpPr/>
          <p:nvPr/>
        </p:nvSpPr>
        <p:spPr>
          <a:xfrm>
            <a:off x="832104" y="3141980"/>
            <a:ext cx="10533888" cy="20307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phrase.’”可知，“安全词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”必须是独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一无二的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，且很难猜到。它不应该是可以在网上搜索到的关于你或你家人的一些东西。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即创建安全短语时，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应避免使用在网上能找到的个人信息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f9f201ca?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7a13bdd29?vop=1&amp;pid=1f9f201ca&amp;color=0,0,0&amp;vtp=1&amp;bbb=1&amp;hb=1"/>
          <p:cNvSpPr/>
          <p:nvPr/>
        </p:nvSpPr>
        <p:spPr>
          <a:xfrm>
            <a:off x="832104" y="1422400"/>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主题：毅力的重要性 | 词数：约285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湖北联考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alternative.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（产生）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scholarly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genius,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lethargic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（无精打采的）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lofty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diligent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magnificent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
        <p:nvSpPr>
          <p:cNvPr id="4" name="QM_4_AN.27_1#7a13bdd29.blank?vop=1&amp;pid=1f9f201ca&amp;color=0,0,0&amp;vpa=8&amp;vtp=1"/>
          <p:cNvSpPr/>
          <p:nvPr/>
        </p:nvSpPr>
        <p:spPr>
          <a:xfrm>
            <a:off x="8465915" y="18110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5" name="QM_4_AN.28_1#7a13bdd29.blank?vop=1&amp;pid=1f9f201ca&amp;color=0,0,0&amp;vpa=9&amp;vtp=1"/>
          <p:cNvSpPr/>
          <p:nvPr/>
        </p:nvSpPr>
        <p:spPr>
          <a:xfrm>
            <a:off x="4965160" y="39065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9_1#7a13bdd29?vop=1&amp;pid=1f9f201ca&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substantial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tremendous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parcel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4_AN.30_1#7a13bdd29.blank?vop=1&amp;pid=1f9f201ca&amp;color=0,0,0&amp;mp=1&amp;vpa=10&amp;vtp=1"/>
          <p:cNvSpPr/>
          <p:nvPr/>
        </p:nvSpPr>
        <p:spPr>
          <a:xfrm>
            <a:off x="1606010" y="1048512"/>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M_4_AN.31_1#7a13bdd29.blank?vop=1&amp;pid=1f9f201ca&amp;color=0,0,0&amp;mp=1&amp;vpa=11&amp;vtp=1"/>
          <p:cNvSpPr/>
          <p:nvPr/>
        </p:nvSpPr>
        <p:spPr>
          <a:xfrm>
            <a:off x="7035260" y="2305812"/>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4_AN.32_1#7a13bdd29.blank?vop=1&amp;pid=1f9f201ca&amp;color=0,0,0&amp;mp=1&amp;vpa=12&amp;vtp=1"/>
          <p:cNvSpPr/>
          <p:nvPr/>
        </p:nvSpPr>
        <p:spPr>
          <a:xfrm>
            <a:off x="3632676" y="43898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3_1#7a13bdd29?vop=1&amp;pid=1f9f201ca&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4_EX.34_1#7a13bdd29?vop=1&amp;pid=1f9f201ca&amp;color=0,0,0&amp;vtp=1&amp;bbb=1"/>
          <p:cNvSpPr/>
          <p:nvPr/>
        </p:nvSpPr>
        <p:spPr>
          <a:xfrm>
            <a:off x="832104" y="394906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文章强调了毅力对于个人成功的重要性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2e8cc5cc4?vop=1&amp;pid=7a13bdd29&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6_1#2e8cc5cc4.blank?vop=1&amp;pid=7a13bdd29&amp;color=0,0,0&amp;vpa=13&amp;vtp=1"/>
          <p:cNvSpPr/>
          <p:nvPr/>
        </p:nvSpPr>
        <p:spPr>
          <a:xfrm>
            <a:off x="1053560" y="1038034"/>
            <a:ext cx="3190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5_AS.37_1#2e8cc5cc4?vop=1&amp;pid=7a13bdd29&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success.”和空后的“Even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，此处需要说明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毅力和成功的关系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。C项（没有它，就不可能有伟大的成就）符合语境。C项中的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it指代上文中的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Perseverance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
        <p:nvSpPr>
          <p:cNvPr id="5" name="QB_5_BD.38_1#007d21cdb?vop=1&amp;pid=7a13bdd29&amp;color=0,0,0&amp;vtp=1&amp;bbb=1"/>
          <p:cNvSpPr/>
          <p:nvPr/>
        </p:nvSpPr>
        <p:spPr>
          <a:xfrm>
            <a:off x="832104" y="2541015"/>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39_1#007d21cdb.blank?vop=1&amp;pid=7a13bdd29&amp;color=0,0,0&amp;vpa=14&amp;vtp=1"/>
          <p:cNvSpPr/>
          <p:nvPr/>
        </p:nvSpPr>
        <p:spPr>
          <a:xfrm>
            <a:off x="1040860" y="2500057"/>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B_5_AS.40_1#007d21cdb?vop=1&amp;pid=7a13bdd29&amp;color=0,0,0&amp;vtp=1&amp;bbb=1&amp;hb=1"/>
          <p:cNvSpPr/>
          <p:nvPr/>
        </p:nvSpPr>
        <p:spPr>
          <a:xfrm>
            <a:off x="832104" y="28983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lofty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，下文通过举例说明世界上所有伟大的事物都是通过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长期的辛勤劳动和毅力建造的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。G项（在这个世界上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，所有伟大的事物都是只有靠毅力才被创造或建造出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）强调了所有伟大事物的创造都需要毅力，与下文内容相一致。故选G项。</a:t>
            </a:r>
            <a:endParaRPr lang="en-US" altLang="zh-CN" dirty="0"/>
          </a:p>
        </p:txBody>
      </p:sp>
      <p:sp>
        <p:nvSpPr>
          <p:cNvPr id="8" name="QB_5_BD.41_1#640dfa842?vop=1&amp;pid=7a13bdd29&amp;color=0,0,0&amp;vtp=1&amp;bbb=1"/>
          <p:cNvSpPr/>
          <p:nvPr/>
        </p:nvSpPr>
        <p:spPr>
          <a:xfrm>
            <a:off x="832104" y="435425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5_AN.42_1#640dfa842.blank?vop=1&amp;pid=7a13bdd29&amp;color=0,0,0&amp;vpa=15&amp;vtp=1"/>
          <p:cNvSpPr/>
          <p:nvPr/>
        </p:nvSpPr>
        <p:spPr>
          <a:xfrm>
            <a:off x="1053560" y="4313299"/>
            <a:ext cx="3063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10" name="QB_5_AS.43_1#640dfa842?vop=1&amp;pid=7a13bdd29&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设空处位于本段段首，应引出下文。根据空后的“In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life—perseverance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本段强调了无论在哪个领域，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毅力都是成功和荣耀的根本原因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。因此，E项（在人类生活中，毅力起着非常重要的作用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）符合该段的主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，强调了毅力对人类生活的各个方面的重要性。故选E项。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5bb3bb297?vop=1&amp;pid=7a13bdd2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5_1#5bb3bb297.blank?vop=1&amp;pid=7a13bdd29&amp;color=0,0,0&amp;vpa=16&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5_AS.46_1#5bb3bb297?vop=1&amp;pid=7a13bdd29&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，现代科学家需要多年的辛勤工作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才能成功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。空后的句子则强调了成功是通过努力而不是偶然获得的。因此，F项（多年来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，他们夜以继日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地进行实验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）符合语境，描述了科学家为成功而付出的努力。F项中的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They指代上文的Modern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dirty="0"/>
          </a:p>
        </p:txBody>
      </p:sp>
      <p:sp>
        <p:nvSpPr>
          <p:cNvPr id="5" name="QB_5_BD.47_1#d82ec1a37?vop=1&amp;pid=7a13bdd29&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48_1#d82ec1a37.blank?vop=1&amp;pid=7a13bdd29&amp;color=0,0,0&amp;vpa=17&amp;vtp=1"/>
          <p:cNvSpPr/>
          <p:nvPr/>
        </p:nvSpPr>
        <p:spPr>
          <a:xfrm>
            <a:off x="1053560" y="30950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B_5_AS.49_1#d82ec1a37?vop=1&amp;pid=7a13bdd29&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根据上文的“With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.”可知，此处应继续说明毅力对个人的影响。B项（并且成功很可能属于他，且只属于他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5b308a0f7?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50_1#d9a471fcf?vop=1&amp;pid=5b308a0f7&amp;color=0,0,0&amp;vtp=1&amp;bbb=1&amp;hb=1"/>
          <p:cNvSpPr/>
          <p:nvPr/>
        </p:nvSpPr>
        <p:spPr>
          <a:xfrm>
            <a:off x="832104" y="1422400"/>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主题：演说家博恩·崔西 | 词数：约245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Canadian-born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troublemaker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0_2#d9a471fcf?vop=1&amp;pid=5b308a0f7&amp;color=0,0,0&amp;mp=1&amp;vtp=1&amp;bt=1&amp;bbb=1&amp;hb=1"/>
          <p:cNvSpPr/>
          <p:nvPr/>
        </p:nvSpPr>
        <p:spPr>
          <a:xfrm>
            <a:off x="832104" y="1078992"/>
            <a:ext cx="10533888" cy="30924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obstacle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4_EX.51_1#d9a471fcf?vop=1&amp;pid=5b308a0f7&amp;color=0,0,0&amp;vtp=1&amp;bbb=1"/>
          <p:cNvSpPr/>
          <p:nvPr/>
        </p:nvSpPr>
        <p:spPr>
          <a:xfrm>
            <a:off x="832104" y="4183380"/>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文章讲述了著名的演说家博恩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崔西的成长经历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5_BD.52_1#83b3ed079.choices?vop=1&amp;pid=d9a471fcf&amp;color=0,0,0&amp;vtp=1&amp;bbb=1"/>
          <p:cNvSpPr/>
          <p:nvPr/>
        </p:nvSpPr>
        <p:spPr>
          <a:xfrm>
            <a:off x="832104" y="4567364"/>
            <a:ext cx="10533888" cy="341630"/>
          </a:xfrm>
          <a:prstGeom prst="rect">
            <a:avLst/>
          </a:prstGeom>
          <a:noFill/>
        </p:spPr>
        <p:txBody>
          <a:bodyPr wrap="none" lIns="0" tIns="0" rIns="0" bIns="0" rtlCol="0" anchor="t"/>
          <a:lstStyle/>
          <a:p>
            <a:pPr>
              <a:lnSpc>
                <a:spcPts val="30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endParaRPr lang="en-US" altLang="zh-CN" sz="1800" dirty="0"/>
          </a:p>
        </p:txBody>
      </p:sp>
      <p:sp>
        <p:nvSpPr>
          <p:cNvPr id="5" name="QC_5_AN.53_1#83b3ed079.bracket?vop=1&amp;pid=d9a471fcf&amp;color=0,0,0&amp;vpa=18&amp;vtp=1"/>
          <p:cNvSpPr/>
          <p:nvPr/>
        </p:nvSpPr>
        <p:spPr>
          <a:xfrm>
            <a:off x="1244060" y="4558855"/>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6" name="QC_5_AS.54_1#83b3ed079?vop=1&amp;pid=d9a471fcf&amp;color=0,0,0&amp;vtp=1&amp;bbb=1&amp;hb=1"/>
          <p:cNvSpPr/>
          <p:nvPr/>
        </p:nvSpPr>
        <p:spPr>
          <a:xfrm>
            <a:off x="832104" y="4952746"/>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句意为：博恩在公共演讲、领导力和成功心理学领域非常擅长。根据前文it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there可知，他应该是非常擅长一些领域。obviously意为“明显地”；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“普遍地”；occasionally意为“偶然”；extremely意为“非常”。故选D项。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5_1#275832737.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endParaRPr lang="en-US" altLang="zh-CN" sz="1800" dirty="0"/>
          </a:p>
        </p:txBody>
      </p:sp>
      <p:sp>
        <p:nvSpPr>
          <p:cNvPr id="3" name="QC_5_AN.56_1#275832737.bracket?vop=1&amp;pid=d9a471fcf&amp;color=0,0,0&amp;vpa=19&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57_1#275832737?vop=1&amp;pid=d9a471fcf&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句意为：然而，对博恩来说，事情并不是像那样开始的，因为他是家里的麻烦制造者。根据前文it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there及后文“it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troublemaker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family”可知，博恩小时候和现在完全不一样，此处构成转折关系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应使用表示转折关系的副词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。therefore意为“因此”；however意为“然而”；besides意为“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除此之外”；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意为“否则”。故选B项。</a:t>
            </a:r>
            <a:endParaRPr lang="en-US" altLang="zh-CN" dirty="0"/>
          </a:p>
        </p:txBody>
      </p:sp>
      <p:sp>
        <p:nvSpPr>
          <p:cNvPr id="5" name="QC_5_BD.58_1#6f4378ade.choices?vop=1&amp;pid=d9a471fcf&amp;color=0,0,0&amp;vtp=1&amp;bbb=1"/>
          <p:cNvSpPr/>
          <p:nvPr/>
        </p:nvSpPr>
        <p:spPr>
          <a:xfrm>
            <a:off x="832104" y="35560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adopted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noted</a:t>
            </a:r>
            <a:endParaRPr lang="en-US" altLang="zh-CN" sz="1800" dirty="0"/>
          </a:p>
        </p:txBody>
      </p:sp>
      <p:sp>
        <p:nvSpPr>
          <p:cNvPr id="6" name="QC_5_AN.59_1#6f4378ade.bracket?vop=1&amp;pid=d9a471fcf&amp;color=0,0,0&amp;vpa=20&amp;vtp=1"/>
          <p:cNvSpPr/>
          <p:nvPr/>
        </p:nvSpPr>
        <p:spPr>
          <a:xfrm>
            <a:off x="1244060" y="35522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60_1#6f4378ade?vop=1&amp;pid=d9a471fcf&amp;color=0,0,0&amp;vtp=1&amp;bbb=1&amp;hb=1"/>
          <p:cNvSpPr/>
          <p:nvPr/>
        </p:nvSpPr>
        <p:spPr>
          <a:xfrm>
            <a:off x="832104" y="39763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句意为：博恩·崔西1944年出生于加拿大，在美国长大。根据后文“His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，博恩小时候在美国很多地方都待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，应该是在美国被抚养长大的。raise意为“抚养”；adopt意为“收养”；acknowledge意为“承认”；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3" end="3"/>
                                            </p:txEl>
                                          </p:spTgt>
                                        </p:tgtEl>
                                        <p:attrNameLst>
                                          <p:attrName>style.visibility</p:attrName>
                                        </p:attrNameLst>
                                      </p:cBhvr>
                                      <p:to>
                                        <p:strVal val="visible"/>
                                      </p:to>
                                    </p:set>
                                    <p:anim calcmode="lin" valueType="num">
                                      <p:cBhvr additive="base">
                                        <p:cTn id="6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1a240e7ef.fixed?pid=c89183af4&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1a240e7ef.fixed?pid=c89183af4&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1_1#42c21012d.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quarrelled</a:t>
            </a:r>
            <a:endParaRPr lang="en-US" altLang="zh-CN" sz="1800" dirty="0"/>
          </a:p>
        </p:txBody>
      </p:sp>
      <p:sp>
        <p:nvSpPr>
          <p:cNvPr id="3" name="QC_5_AN.62_1#42c21012d.bracket?vop=1&amp;pid=d9a471fcf&amp;color=0,0,0&amp;vpa=21&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3_1#42c21012d?vop=1&amp;pid=d9a471fcf&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句意为：他家经常搬家，所以他常常在新学校（读书）。根据前文“His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Illinois,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Wisconsin,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Minnesota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California.”及后文he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可知，博恩小时候总是搬家，所以才会去过美国这么多地方，而且还会常常去新学校。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搬家”；escape意为“逃跑”；exchange意为“交换”；quarrel意为“争吵”。故选A项。</a:t>
            </a:r>
            <a:endParaRPr lang="en-US" altLang="zh-CN" dirty="0"/>
          </a:p>
        </p:txBody>
      </p:sp>
      <p:sp>
        <p:nvSpPr>
          <p:cNvPr id="5" name="QC_5_BD.64_1#6666d764d.choices?vop=1&amp;pid=d9a471fcf&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hard-working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endParaRPr lang="en-US" altLang="zh-CN" sz="1800" dirty="0"/>
          </a:p>
        </p:txBody>
      </p:sp>
      <p:sp>
        <p:nvSpPr>
          <p:cNvPr id="6" name="QC_5_AN.65_1#6666d764d.bracket?vop=1&amp;pid=d9a471fcf&amp;color=0,0,0&amp;vpa=22&amp;vtp=1"/>
          <p:cNvSpPr/>
          <p:nvPr/>
        </p:nvSpPr>
        <p:spPr>
          <a:xfrm>
            <a:off x="1244060" y="31331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66_1#6666d764d?vop=1&amp;pid=d9a471fcf&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句意为：他的妈妈是一个努力工作的单亲妈妈，打三份工来养家。根据后文single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jobs可知，博恩的妈妈是一位非常努力工作的人。confident意为“自信的”；hard-working意为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”；cautious意为“谨慎的”；patient意为“有耐心的”。故选B项。</a:t>
            </a:r>
            <a:endParaRPr lang="en-US" altLang="zh-CN" dirty="0"/>
          </a:p>
        </p:txBody>
      </p:sp>
      <p:sp>
        <p:nvSpPr>
          <p:cNvPr id="8" name="QC_5_BD.67_1#2ca5b8ca6.choices?vop=1&amp;pid=d9a471fcf&amp;color=0,0,0&amp;vtp=1&amp;bbb=1"/>
          <p:cNvSpPr/>
          <p:nvPr/>
        </p:nvSpPr>
        <p:spPr>
          <a:xfrm>
            <a:off x="832104" y="479685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1800" dirty="0"/>
          </a:p>
        </p:txBody>
      </p:sp>
      <p:sp>
        <p:nvSpPr>
          <p:cNvPr id="9" name="QC_5_AN.68_1#2ca5b8ca6.bracket?vop=1&amp;pid=d9a471fcf&amp;color=0,0,0&amp;vpa=23&amp;vtp=1"/>
          <p:cNvSpPr/>
          <p:nvPr/>
        </p:nvSpPr>
        <p:spPr>
          <a:xfrm>
            <a:off x="1244060" y="47930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69_1#2ca5b8ca6?vop=1&amp;pid=d9a471fcf&amp;color=0,0,0&amp;vtp=1&amp;bbb=1&amp;hb=1"/>
          <p:cNvSpPr/>
          <p:nvPr/>
        </p:nvSpPr>
        <p:spPr>
          <a:xfrm>
            <a:off x="832104" y="52171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句意见上一题解析。根据前文single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，博恩的妈妈要打三份工来养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。build意为“建造”；assist意为“协助”；save意为“拯救”；support意为“供养”。故选D项。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0_1#22249929b.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endParaRPr lang="en-US" altLang="zh-CN" sz="1800" dirty="0"/>
          </a:p>
        </p:txBody>
      </p:sp>
      <p:sp>
        <p:nvSpPr>
          <p:cNvPr id="3" name="QC_5_AN.71_1#22249929b.bracket?vop=1&amp;pid=d9a471fcf&amp;color=0,0,0&amp;vpa=2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72_1#22249929b?vop=1&amp;pid=d9a471fcf&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句意为：在他的童年时期，他爱上了阅读，这给他带来了巨大的快乐，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并帮助他度过了这些艰难的岁月。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years可知，博恩通过读书度过那些艰难的日子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，这说明读书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给他带来了巨大的快乐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。honour意为“荣誉”；confusion意为“困惑”；delight意为“快乐”；attention意为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
        <p:nvSpPr>
          <p:cNvPr id="5" name="QC_5_BD.73_1#5a7fb10a1.choices?vop=1&amp;pid=d9a471fcf&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best-selling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endParaRPr lang="en-US" altLang="zh-CN" sz="1800" dirty="0"/>
          </a:p>
        </p:txBody>
      </p:sp>
      <p:sp>
        <p:nvSpPr>
          <p:cNvPr id="6" name="QC_5_AN.74_1#5a7fb10a1.bracket?vop=1&amp;pid=d9a471fcf&amp;color=0,0,0&amp;vpa=25&amp;vtp=1"/>
          <p:cNvSpPr/>
          <p:nvPr/>
        </p:nvSpPr>
        <p:spPr>
          <a:xfrm>
            <a:off x="12440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75_1#5a7fb10a1?vop=1&amp;pid=d9a471fcf&amp;color=0,0,0&amp;vtp=1&amp;bbb=1&amp;hb=1"/>
          <p:cNvSpPr/>
          <p:nvPr/>
        </p:nvSpPr>
        <p:spPr>
          <a:xfrm>
            <a:off x="832104" y="35572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句意为：博恩阅读各种书籍，包括传记和有关成功、个人发展和历史的书籍。根据后文“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biographies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history”可知，博恩看的书的类型非常多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种各样的书他都有所涉猎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。various意为“各种各样的”；best-selling意为“畅销的”；similar意为“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相似的”；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意为“特别的”。故选A项。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6_1#d275d5f0f.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1800" dirty="0"/>
          </a:p>
        </p:txBody>
      </p:sp>
      <p:sp>
        <p:nvSpPr>
          <p:cNvPr id="3" name="QC_5_AN.77_1#d275d5f0f.bracket?vop=1&amp;pid=d9a471fcf&amp;color=0,0,0&amp;vpa=26&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78_1#d275d5f0f?vop=1&amp;pid=d9a471fc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句意为：他的阅读给了他远远超出他年龄（应有）的教育。根据后文that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determination可知，阅读让他拥有了内心强大的力量，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教会了他乐观和坚定。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意为“教育”；opinion意为“观点”；experience意为“经历”；achievement意为“成就”。故选A项。</a:t>
            </a:r>
            <a:endParaRPr lang="en-US" altLang="zh-CN" dirty="0"/>
          </a:p>
        </p:txBody>
      </p:sp>
      <p:sp>
        <p:nvSpPr>
          <p:cNvPr id="5" name="QC_5_BD.79_1#48ad7a1c4.choices?vop=1&amp;pid=d9a471fcf&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threats</a:t>
            </a:r>
            <a:endParaRPr lang="en-US" altLang="zh-CN" sz="1800" dirty="0"/>
          </a:p>
        </p:txBody>
      </p:sp>
      <p:sp>
        <p:nvSpPr>
          <p:cNvPr id="6" name="QC_5_AN.80_1#48ad7a1c4.bracket?vop=1&amp;pid=d9a471fcf&amp;color=0,0,0&amp;vpa=27&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5_AS.81_1#48ad7a1c4?vop=1&amp;pid=d9a471fcf&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句意为：虽然他的生活充满艰辛，但博恩的乐观和坚定最终促成了他的成功。根据前文“His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family.”及常识可推知，博恩小时候跟着单亲妈妈经常搬家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，这导致他的童年过得十分不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稳定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，充满了艰辛。chance意为“机会”；risk意为“危险”；hardship意为“艰辛”；threat意为“威胁”。故选C项。</a:t>
            </a:r>
            <a:endParaRPr lang="en-US" altLang="zh-CN" dirty="0"/>
          </a:p>
        </p:txBody>
      </p:sp>
      <p:sp>
        <p:nvSpPr>
          <p:cNvPr id="8" name="QC_5_BD.82_1#4d25f38a5.choices?vop=1&amp;pid=d9a471fcf&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p:txBody>
      </p:sp>
      <p:sp>
        <p:nvSpPr>
          <p:cNvPr id="9" name="QC_5_AN.83_1#4d25f38a5.bracket?vop=1&amp;pid=d9a471fcf&amp;color=0,0,0&amp;vpa=28&amp;vtp=1"/>
          <p:cNvSpPr/>
          <p:nvPr/>
        </p:nvSpPr>
        <p:spPr>
          <a:xfrm>
            <a:off x="1349851"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84_1#4d25f38a5?vop=1&amp;pid=d9a471fcf&amp;color=0,0,0&amp;vtp=1&amp;bbb=1&amp;hb=1"/>
          <p:cNvSpPr/>
          <p:nvPr/>
        </p:nvSpPr>
        <p:spPr>
          <a:xfrm>
            <a:off x="832104" y="481076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success可知，博恩的乐观和坚定最终促成了他的成功。hold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阻挡”；result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from意为“是</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的结果”；turn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over意为“翻转”；contribute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to意为“促成”。故选D项。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5_1#868c1784f.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weakened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reflected</a:t>
            </a:r>
            <a:endParaRPr lang="en-US" altLang="zh-CN" sz="1800" dirty="0"/>
          </a:p>
        </p:txBody>
      </p:sp>
      <p:sp>
        <p:nvSpPr>
          <p:cNvPr id="3" name="QC_5_AN.86_1#868c1784f.bracket?vop=1&amp;pid=d9a471fcf&amp;color=0,0,0&amp;vpa=29&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87_1#868c1784f?vop=1&amp;pid=d9a471fc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句意为：他早期的童年经历塑造了他的信仰和价值观，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并且他将它们应用到他之后的生活和职业生涯中。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根据常识可知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，一个人的信仰和价值观是由童年经历塑造起来的。ruin意为“毁坏”；weaken意为“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削弱”；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意为“塑造”；reflect意为“反映”。故选C项。</a:t>
            </a:r>
            <a:endParaRPr lang="en-US" altLang="zh-CN" dirty="0"/>
          </a:p>
        </p:txBody>
      </p:sp>
      <p:sp>
        <p:nvSpPr>
          <p:cNvPr id="5" name="QC_5_BD.88_1#8b8c9f4c9.choices?vop=1&amp;pid=d9a471fcf&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endParaRPr lang="en-US" altLang="zh-CN" sz="1800" dirty="0"/>
          </a:p>
        </p:txBody>
      </p:sp>
      <p:sp>
        <p:nvSpPr>
          <p:cNvPr id="6" name="QC_5_AN.89_1#8b8c9f4c9.bracket?vop=1&amp;pid=d9a471fcf&amp;color=0,0,0&amp;vpa=30&amp;vtp=1"/>
          <p:cNvSpPr/>
          <p:nvPr/>
        </p:nvSpPr>
        <p:spPr>
          <a:xfrm>
            <a:off x="13583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90_1#8b8c9f4c9?vop=1&amp;pid=d9a471fcf&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，他将自己的信仰和价值观应用到了之后的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生活和职业生涯中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。固定短语apply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应用于</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”。transform意为“使改观”；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应用”；expose意为“使暴露”；reach意为“达到”。故选B项。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1_1#47febad2f.choices?vop=1&amp;pid=d9a471fcf&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sz="1800" dirty="0"/>
          </a:p>
        </p:txBody>
      </p:sp>
      <p:sp>
        <p:nvSpPr>
          <p:cNvPr id="3" name="QC_5_AN.92_1#47febad2f.bracket?vop=1&amp;pid=d9a471fcf&amp;color=0,0,0&amp;vpa=31&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93_1#47febad2f?vop=1&amp;pid=d9a471fc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“我相信通过学习和应用你所学到的东西，你可以克服任何障碍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，并实现你为自己设定的任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何目标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learnt可知，此处指学习并应用所学的东西。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“写”；learn意为“学习”；seek意为“寻找”；create意为“创造”。故选B项。</a:t>
            </a:r>
            <a:endParaRPr lang="en-US" altLang="zh-CN" dirty="0"/>
          </a:p>
        </p:txBody>
      </p:sp>
      <p:sp>
        <p:nvSpPr>
          <p:cNvPr id="5" name="QC_5_BD.94_1#809275669.choices?vop=1&amp;pid=d9a471fcf&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39795" algn="l"/>
                <a:tab pos="58381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a:t>
            </a:r>
            <a:endParaRPr lang="en-US" altLang="zh-CN" sz="1800" dirty="0"/>
          </a:p>
        </p:txBody>
      </p:sp>
      <p:sp>
        <p:nvSpPr>
          <p:cNvPr id="6" name="QC_5_AN.95_1#809275669.bracket?vop=1&amp;pid=d9a471fcf&amp;color=0,0,0&amp;vpa=32&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96_1#809275669?vop=1&amp;pid=d9a471fcf&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句意见上一题解析。根据后文achieve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yourself及常识可知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，实现自己的目标需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要克服很多的困难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。overcome意为“克服”；pose意为“提出”；hit意为“打，击”；encounter意为“遭遇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2643a692?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7_1#dc4c1f9b6?vop=1&amp;pid=f2643a692&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主题：李时珍 | 词数：约253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山东济宁一中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开学考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Shizhen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geography,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widespread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inconsistency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（不一致）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wilderness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1565.Li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investigation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Jiangxi,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Anhui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Jiangsu</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dirty="0"/>
          </a:p>
        </p:txBody>
      </p:sp>
      <p:sp>
        <p:nvSpPr>
          <p:cNvPr id="4" name="QM_4_AN.98_1#dc4c1f9b6.blank?vop=1&amp;pid=f2643a692&amp;color=0,0,0&amp;vpa=33&amp;vtp=1&amp;bbb=1"/>
          <p:cNvSpPr/>
          <p:nvPr/>
        </p:nvSpPr>
        <p:spPr>
          <a:xfrm>
            <a:off x="2374360" y="3068320"/>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5" name="QM_4_AN.99_1#dc4c1f9b6.blank?vop=1&amp;pid=f2643a692&amp;color=0,0,0&amp;vpa=34&amp;vtp=1&amp;bbb=1"/>
          <p:cNvSpPr/>
          <p:nvPr/>
        </p:nvSpPr>
        <p:spPr>
          <a:xfrm>
            <a:off x="5593810" y="3906520"/>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6" name="QM_4_AN.100_1#dc4c1f9b6.blank?vop=1&amp;pid=f2643a692&amp;color=0,0,0&amp;vpa=35&amp;vtp=1&amp;bbb=1"/>
          <p:cNvSpPr/>
          <p:nvPr/>
        </p:nvSpPr>
        <p:spPr>
          <a:xfrm>
            <a:off x="2063210" y="4744720"/>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fixed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1_1#dc4c1f9b6?vop=1&amp;pid=f2643a692&amp;color=0,0,0&amp;mp=1&amp;vtp=1&amp;bt=1&amp;bbb=1&amp;hb=1"/>
          <p:cNvSpPr/>
          <p:nvPr/>
        </p:nvSpPr>
        <p:spPr>
          <a:xfrm>
            <a:off x="832104" y="1080000"/>
            <a:ext cx="10533888" cy="42640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masterpiece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Gang</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Compendium</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1578. 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1593.</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Darwin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encyclopaedia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百科全书）”.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Register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Shizhen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classic.</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4_AN.102_1#dc4c1f9b6.blank?vop=1&amp;pid=f2643a692&amp;color=0,0,0&amp;mp=1&amp;vpa=36&amp;vtp=1&amp;bbb=1"/>
          <p:cNvSpPr/>
          <p:nvPr/>
        </p:nvSpPr>
        <p:spPr>
          <a:xfrm>
            <a:off x="9137110" y="1445252"/>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M_4_AN.103_1#dc4c1f9b6.blank?vop=1&amp;pid=f2643a692&amp;color=0,0,0&amp;mp=1&amp;vpa=37&amp;vtp=1&amp;bbb=1"/>
          <p:cNvSpPr/>
          <p:nvPr/>
        </p:nvSpPr>
        <p:spPr>
          <a:xfrm>
            <a:off x="6057360" y="2232652"/>
            <a:ext cx="13604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received</a:t>
            </a:r>
            <a:endParaRPr lang="en-US" altLang="zh-CN" dirty="0"/>
          </a:p>
        </p:txBody>
      </p:sp>
      <p:sp>
        <p:nvSpPr>
          <p:cNvPr id="5" name="QM_4_AN.104_1#dc4c1f9b6.blank?vop=1&amp;pid=f2643a692&amp;color=0,0,0&amp;mp=1&amp;vpa=38&amp;vtp=1&amp;bbb=1"/>
          <p:cNvSpPr/>
          <p:nvPr/>
        </p:nvSpPr>
        <p:spPr>
          <a:xfrm>
            <a:off x="6838410" y="2626352"/>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6" name="QM_4_AN.105_1#dc4c1f9b6.blank?vop=1&amp;pid=f2643a692&amp;color=0,0,0&amp;mp=1&amp;vpa=39&amp;vtp=1&amp;bbb=1"/>
          <p:cNvSpPr/>
          <p:nvPr/>
        </p:nvSpPr>
        <p:spPr>
          <a:xfrm>
            <a:off x="4556601" y="3020052"/>
            <a:ext cx="11318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listed</a:t>
            </a:r>
            <a:endParaRPr lang="en-US" altLang="zh-CN" dirty="0"/>
          </a:p>
        </p:txBody>
      </p:sp>
      <p:sp>
        <p:nvSpPr>
          <p:cNvPr id="7" name="QM_4_AN.106_1#dc4c1f9b6.blank?vop=1&amp;pid=f2643a692&amp;color=0,0,0&amp;mp=1&amp;vpa=40&amp;vtp=1&amp;bbb=1"/>
          <p:cNvSpPr/>
          <p:nvPr/>
        </p:nvSpPr>
        <p:spPr>
          <a:xfrm>
            <a:off x="7803673" y="3413752"/>
            <a:ext cx="12842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celebrate</a:t>
            </a:r>
            <a:endParaRPr lang="en-US" altLang="zh-CN" dirty="0"/>
          </a:p>
        </p:txBody>
      </p:sp>
      <p:sp>
        <p:nvSpPr>
          <p:cNvPr id="8" name="QM_4_AN.107_1#dc4c1f9b6.blank?vop=1&amp;pid=f2643a692&amp;color=0,0,0&amp;mp=1&amp;vpa=41&amp;vtp=1&amp;bbb=1"/>
          <p:cNvSpPr/>
          <p:nvPr/>
        </p:nvSpPr>
        <p:spPr>
          <a:xfrm>
            <a:off x="3486563" y="4188452"/>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
        <p:nvSpPr>
          <p:cNvPr id="9" name="QM_4_AN.108_1#dc4c1f9b6.blank?vop=1&amp;pid=f2643a692&amp;color=0,0,0&amp;mp=1&amp;vpa=42&amp;vtp=1&amp;bbb=1"/>
          <p:cNvSpPr/>
          <p:nvPr/>
        </p:nvSpPr>
        <p:spPr>
          <a:xfrm>
            <a:off x="8051260" y="4594852"/>
            <a:ext cx="890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wisdom</a:t>
            </a:r>
            <a:endParaRPr lang="en-US" altLang="zh-CN" dirty="0"/>
          </a:p>
        </p:txBody>
      </p:sp>
      <p:sp>
        <p:nvSpPr>
          <p:cNvPr id="10" name="QM_4_EX.109_1#dc4c1f9b6?vop=1&amp;pid=f2643a692&amp;color=0,0,0&amp;vtp=1&amp;bbb=1&amp;hb=1"/>
          <p:cNvSpPr/>
          <p:nvPr/>
        </p:nvSpPr>
        <p:spPr>
          <a:xfrm>
            <a:off x="832104" y="5332468"/>
            <a:ext cx="10533888" cy="7353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文章主要介绍了中国古代医药学家李时珍撰写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本草纲目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的经历和该书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的广泛影响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0_1#41c333b07?vop=1&amp;pid=dc4c1f9b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5_AN.111_1#41c333b07.blank?vop=1&amp;pid=dc4c1f9b6&amp;color=0,0,0&amp;vpa=43&amp;vtp=1&amp;bbb=1"/>
          <p:cNvSpPr/>
          <p:nvPr/>
        </p:nvSpPr>
        <p:spPr>
          <a:xfrm>
            <a:off x="1078960" y="1036510"/>
            <a:ext cx="7254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4" name="QB_5_AS.112_1#41c333b07?vop=1&amp;pid=dc4c1f9b6&amp;color=0,0,0&amp;vtp=1&amp;bbb=1&amp;hb=1"/>
          <p:cNvSpPr/>
          <p:nvPr/>
        </p:nvSpPr>
        <p:spPr>
          <a:xfrm>
            <a:off x="832104" y="1471485"/>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句意为：他甚至研究了许多古代诗人的全集，从中挑选了数量惊人的关于医学的诗句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。空处引导非限制性</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，先行词是works，指物，应用关系代词which引导从句，作介词from的宾语。故填which。</a:t>
            </a:r>
            <a:endParaRPr lang="en-US" altLang="zh-CN" dirty="0"/>
          </a:p>
        </p:txBody>
      </p:sp>
      <p:sp>
        <p:nvSpPr>
          <p:cNvPr id="5" name="QB_5_BD.113_1#134b48f30?vop=1&amp;pid=dc4c1f9b6&amp;color=0,0,0&amp;vtp=1&amp;bbb=1"/>
          <p:cNvSpPr/>
          <p:nvPr/>
        </p:nvSpPr>
        <p:spPr>
          <a:xfrm>
            <a:off x="832104" y="2253106"/>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5_AN.114_1#134b48f30.blank?vop=1&amp;pid=dc4c1f9b6&amp;color=0,0,0&amp;vpa=44&amp;vtp=1&amp;bbb=1"/>
          <p:cNvSpPr/>
          <p:nvPr/>
        </p:nvSpPr>
        <p:spPr>
          <a:xfrm>
            <a:off x="1066260" y="2210624"/>
            <a:ext cx="509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7" name="QB_5_AS.115_1#134b48f30?vop=1&amp;pid=dc4c1f9b6&amp;color=0,0,0&amp;vtp=1&amp;bbb=1&amp;hb=1"/>
          <p:cNvSpPr/>
          <p:nvPr/>
        </p:nvSpPr>
        <p:spPr>
          <a:xfrm>
            <a:off x="832104" y="2641218"/>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句意为：李时珍意识到实地调查的重要性超过了广泛阅读的重要性，于是在1565</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年深入群山和荒野各处。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outweighed和of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，空处指代前面的抽象名词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，应用代词that。故填that。</a:t>
            </a:r>
            <a:endParaRPr lang="en-US" altLang="zh-CN" dirty="0"/>
          </a:p>
        </p:txBody>
      </p:sp>
      <p:sp>
        <p:nvSpPr>
          <p:cNvPr id="8" name="QB_5_BD.116_1#42e96657f?vop=1&amp;pid=dc4c1f9b6&amp;color=0,0,0&amp;vtp=1&amp;bbb=1"/>
          <p:cNvSpPr/>
          <p:nvPr/>
        </p:nvSpPr>
        <p:spPr>
          <a:xfrm>
            <a:off x="832104" y="3810761"/>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9" name="QB_5_AN.117_1#42e96657f.blank?vop=1&amp;pid=dc4c1f9b6&amp;color=0,0,0&amp;vpa=45&amp;vtp=1&amp;bbb=1"/>
          <p:cNvSpPr/>
          <p:nvPr/>
        </p:nvSpPr>
        <p:spPr>
          <a:xfrm>
            <a:off x="1066260" y="3768279"/>
            <a:ext cx="636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fixed</a:t>
            </a:r>
            <a:endParaRPr lang="en-US" altLang="zh-CN" dirty="0"/>
          </a:p>
        </p:txBody>
      </p:sp>
      <p:sp>
        <p:nvSpPr>
          <p:cNvPr id="10" name="QB_5_AS.118_1#42e96657f?vop=1&amp;pid=dc4c1f9b6&amp;color=0,0,0&amp;vtp=1&amp;bbb=1&amp;hb=1"/>
          <p:cNvSpPr/>
          <p:nvPr/>
        </p:nvSpPr>
        <p:spPr>
          <a:xfrm>
            <a:off x="832104" y="4198873"/>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句意为：李时珍致力于调查和研究，他所有的注意力都集中于此。分析句子可知，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此处考查独立主格结构，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attention与fix之间为逻辑上的被动关系，应用过去分词。故填fixed。</a:t>
            </a:r>
            <a:endParaRPr lang="en-US" altLang="zh-CN" dirty="0"/>
          </a:p>
        </p:txBody>
      </p:sp>
      <p:sp>
        <p:nvSpPr>
          <p:cNvPr id="11" name="QB_5_BD.119_1#7133233df?vop=1&amp;pid=dc4c1f9b6&amp;color=0,0,0&amp;vtp=1&amp;bbb=1"/>
          <p:cNvSpPr/>
          <p:nvPr/>
        </p:nvSpPr>
        <p:spPr>
          <a:xfrm>
            <a:off x="832104" y="4932807"/>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12" name="QB_5_AN.120_1#7133233df.blank?vop=1&amp;pid=dc4c1f9b6&amp;color=0,0,0&amp;vpa=46&amp;vtp=1&amp;bbb=1"/>
          <p:cNvSpPr/>
          <p:nvPr/>
        </p:nvSpPr>
        <p:spPr>
          <a:xfrm>
            <a:off x="1040860" y="4890325"/>
            <a:ext cx="4460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13" name="QB_5_AS.121_1#7133233df?vop=1&amp;pid=dc4c1f9b6&amp;color=0,0,0&amp;vtp=1&amp;bbb=1&amp;hb=1"/>
          <p:cNvSpPr/>
          <p:nvPr/>
        </p:nvSpPr>
        <p:spPr>
          <a:xfrm>
            <a:off x="832104" y="5320919"/>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句意为：直到他在1593年去世，他至少修改了这部作品三次。根据语境可知，此处work指上文的</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Cao</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Gang</a:t>
            </a:r>
            <a:r>
              <a:rPr lang="en-US" altLang="zh-CN"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，表特指，空处应用定冠词修饰。故填the。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2_1#77e34c7b8?vop=1&amp;pid=dc4c1f9b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5_AN.123_1#77e34c7b8.blank?vop=1&amp;pid=dc4c1f9b6&amp;color=0,0,0&amp;vpa=47&amp;vtp=1&amp;bbb=1"/>
          <p:cNvSpPr/>
          <p:nvPr/>
        </p:nvSpPr>
        <p:spPr>
          <a:xfrm>
            <a:off x="1040860" y="1036510"/>
            <a:ext cx="13604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received</a:t>
            </a:r>
            <a:endParaRPr lang="en-US" altLang="zh-CN" dirty="0"/>
          </a:p>
        </p:txBody>
      </p:sp>
      <p:sp>
        <p:nvSpPr>
          <p:cNvPr id="4" name="QB_5_AS.124_1#77e34c7b8?vop=1&amp;pid=dc4c1f9b6&amp;color=0,0,0&amp;vtp=1&amp;bbb=1&amp;hb=1"/>
          <p:cNvSpPr/>
          <p:nvPr/>
        </p:nvSpPr>
        <p:spPr>
          <a:xfrm>
            <a:off x="832104" y="1471485"/>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句意为：自1596年首次出版以来，这本书得到了全世界的认可。根据时间状语Since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1596</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可知，此处应用现在完成时，主语是the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book，助动词应用has。故填has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endParaRPr lang="en-US" altLang="zh-CN" dirty="0"/>
          </a:p>
        </p:txBody>
      </p:sp>
      <p:sp>
        <p:nvSpPr>
          <p:cNvPr id="5" name="QB_5_BD.125_1#2d2607804?vop=1&amp;pid=dc4c1f9b6&amp;color=0,0,0&amp;vtp=1&amp;bbb=1"/>
          <p:cNvSpPr/>
          <p:nvPr/>
        </p:nvSpPr>
        <p:spPr>
          <a:xfrm>
            <a:off x="832104" y="220541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126_1#2d2607804.blank?vop=1&amp;pid=dc4c1f9b6&amp;color=0,0,0&amp;vpa=48&amp;vtp=1&amp;bbb=1"/>
          <p:cNvSpPr/>
          <p:nvPr/>
        </p:nvSpPr>
        <p:spPr>
          <a:xfrm>
            <a:off x="1028160" y="2162937"/>
            <a:ext cx="3571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7" name="QB_5_AS.127_1#2d2607804?vop=1&amp;pid=dc4c1f9b6&amp;color=0,0,0&amp;vtp=1&amp;bbb=1&amp;hb=1"/>
          <p:cNvSpPr/>
          <p:nvPr/>
        </p:nvSpPr>
        <p:spPr>
          <a:xfrm>
            <a:off x="832104" y="2593531"/>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句意为：英国博物学家查尔斯·达尔文认为此书是一部“古代中国百科全书”。固定搭配acknowledge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”。故填as。</a:t>
            </a:r>
            <a:endParaRPr lang="en-US" altLang="zh-CN" dirty="0"/>
          </a:p>
        </p:txBody>
      </p:sp>
      <p:sp>
        <p:nvSpPr>
          <p:cNvPr id="8" name="QB_5_BD.128_1#491bfd5f5?vop=1&amp;pid=dc4c1f9b6&amp;color=0,0,0&amp;vtp=1&amp;bbb=1"/>
          <p:cNvSpPr/>
          <p:nvPr/>
        </p:nvSpPr>
        <p:spPr>
          <a:xfrm>
            <a:off x="832104" y="3331337"/>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5_AN.129_1#491bfd5f5.blank?vop=1&amp;pid=dc4c1f9b6&amp;color=0,0,0&amp;vpa=49&amp;vtp=1&amp;bbb=1"/>
          <p:cNvSpPr/>
          <p:nvPr/>
        </p:nvSpPr>
        <p:spPr>
          <a:xfrm>
            <a:off x="1040860" y="3288855"/>
            <a:ext cx="11318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listed</a:t>
            </a:r>
            <a:endParaRPr lang="en-US" altLang="zh-CN" dirty="0"/>
          </a:p>
        </p:txBody>
      </p:sp>
      <p:sp>
        <p:nvSpPr>
          <p:cNvPr id="10" name="QB_5_AS.130_1#491bfd5f5?vop=1&amp;pid=dc4c1f9b6&amp;color=0,0,0&amp;vtp=1&amp;bbb=1&amp;hb=1"/>
          <p:cNvSpPr/>
          <p:nvPr/>
        </p:nvSpPr>
        <p:spPr>
          <a:xfrm>
            <a:off x="832104" y="3719449"/>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句意为：2011年，这本书被列入联合国教科文组织《世界记忆名录》。空处为句子的谓语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，根据时间状语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2011可知，此处陈述过去发生的事情，应用一般过去时，动词list与主语the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之间是被动关系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用一般过去时的被动语态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，主语为单数，be动词用was。故填was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endParaRPr lang="en-US" altLang="zh-CN" dirty="0"/>
          </a:p>
        </p:txBody>
      </p:sp>
      <p:sp>
        <p:nvSpPr>
          <p:cNvPr id="11" name="QB_5_BD.131_1#6cef5547a?vop=1&amp;pid=dc4c1f9b6&amp;color=0,0,0&amp;vtp=1&amp;bbb=1"/>
          <p:cNvSpPr/>
          <p:nvPr/>
        </p:nvSpPr>
        <p:spPr>
          <a:xfrm>
            <a:off x="832104" y="4892927"/>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12" name="QB_5_AN.132_1#6cef5547a.blank?vop=1&amp;pid=dc4c1f9b6&amp;color=0,0,0&amp;vpa=50&amp;vtp=1&amp;bbb=1"/>
          <p:cNvSpPr/>
          <p:nvPr/>
        </p:nvSpPr>
        <p:spPr>
          <a:xfrm>
            <a:off x="1078960" y="4850445"/>
            <a:ext cx="12842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celebrate</a:t>
            </a:r>
            <a:endParaRPr lang="en-US" altLang="zh-CN" dirty="0"/>
          </a:p>
        </p:txBody>
      </p:sp>
      <p:sp>
        <p:nvSpPr>
          <p:cNvPr id="13" name="QB_5_AS.133_1#6cef5547a?vop=1&amp;pid=dc4c1f9b6&amp;color=0,0,0&amp;vtp=1&amp;bbb=1&amp;hb=1"/>
          <p:cNvSpPr/>
          <p:nvPr/>
        </p:nvSpPr>
        <p:spPr>
          <a:xfrm>
            <a:off x="832104" y="5281039"/>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句意为：2017年，一场国际会议在北京举行，以庆祝李时珍诞辰500周年。根据句意可知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，空处应用动词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不定式作目的状语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4_1#ddfb370e2?vop=1&amp;pid=dc4c1f9b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5_AN.135_1#ddfb370e2.blank?vop=1&amp;pid=dc4c1f9b6&amp;color=0,0,0&amp;vpa=51&amp;vtp=1&amp;bbb=1"/>
          <p:cNvSpPr/>
          <p:nvPr/>
        </p:nvSpPr>
        <p:spPr>
          <a:xfrm>
            <a:off x="1028160" y="1024382"/>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
        <p:nvSpPr>
          <p:cNvPr id="4" name="QB_5_AS.136_1#ddfb370e2?vop=1&amp;pid=dc4c1f9b6&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句意为：今天，以李时珍和他的著作为中心的国际交流越来越多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，并且全世界许多人仍然可以在这部古代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经典著作中找到人类发展的智慧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。此处作定语，修饰名词number，表示“增长的”，应用形容词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endParaRPr lang="en-US" altLang="zh-CN" dirty="0"/>
          </a:p>
        </p:txBody>
      </p:sp>
      <p:sp>
        <p:nvSpPr>
          <p:cNvPr id="5" name="QB_5_BD.137_1#8d59abbb2?vop=1&amp;pid=dc4c1f9b6&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5_AN.138_1#8d59abbb2.blank?vop=1&amp;pid=dc4c1f9b6&amp;color=0,0,0&amp;vpa=52&amp;vtp=1&amp;bbb=1"/>
          <p:cNvSpPr/>
          <p:nvPr/>
        </p:nvSpPr>
        <p:spPr>
          <a:xfrm>
            <a:off x="1167860" y="2688653"/>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wisdom</a:t>
            </a:r>
            <a:endParaRPr lang="en-US" altLang="zh-CN" dirty="0"/>
          </a:p>
        </p:txBody>
      </p:sp>
      <p:sp>
        <p:nvSpPr>
          <p:cNvPr id="7" name="QB_5_AS.139_1#8d59abbb2?vop=1&amp;pid=dc4c1f9b6&amp;color=0,0,0&amp;vtp=1&amp;bbb=1"/>
          <p:cNvSpPr/>
          <p:nvPr/>
        </p:nvSpPr>
        <p:spPr>
          <a:xfrm>
            <a:off x="832104" y="314585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句意见上一题解析。根据the和of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development可知，空处应用不可数名词wisdom。故填wisdom。</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1f944c2f?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590a906cf?vop=1&amp;pid=f1f944c2f&amp;color=0,0,0&amp;vtp=1&amp;bbb=1&amp;hb=1"/>
          <p:cNvSpPr/>
          <p:nvPr/>
        </p:nvSpPr>
        <p:spPr>
          <a:xfrm>
            <a:off x="832104" y="142240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主题：公益旅行 | 词数：约293 | 难度：适中 | 建议用时：7分钟</a:t>
            </a:r>
            <a:endParaRPr lang="en-US" altLang="zh-CN" sz="1800" dirty="0"/>
          </a:p>
          <a:p>
            <a:pPr algn="ct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hy</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well-intentioned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mismanaged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4e26e595?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a:t>
            </a:r>
            <a:endParaRPr lang="en-US" altLang="zh-CN" sz="2200" dirty="0"/>
          </a:p>
        </p:txBody>
      </p:sp>
      <p:sp>
        <p:nvSpPr>
          <p:cNvPr id="3" name="QO_4_BD.140_1#c057f567b?vop=1&amp;pid=f4e26e595&amp;color=0,0,0&amp;vtp=1&amp;bbb=1&amp;hb=1"/>
          <p:cNvSpPr/>
          <p:nvPr/>
        </p:nvSpPr>
        <p:spPr>
          <a:xfrm>
            <a:off x="832104" y="1422400"/>
            <a:ext cx="10533888" cy="41230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假定你是晨光中学英语俱乐部主席李华。为了提倡“光盘行动”，反对舌尖上的浪费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，你将用英语代表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俱乐部向全校同学发起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Campaign”的倡议，内容包括：</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.发起本次运动的目的；</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.具体建议。</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.可以适当增加细节，以使行文连贯。</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_________________</a:t>
            </a:r>
            <a:endParaRPr lang="en-US" altLang="zh-CN" sz="1800" dirty="0"/>
          </a:p>
          <a:p>
            <a:pPr algn="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1_1#c057f567b?vop=1&amp;pid=f4e26e595&amp;color=0,0,0&amp;vtp=1&amp;bt=1&amp;bbb=1&amp;hb=1"/>
          <p:cNvSpPr/>
          <p:nvPr/>
        </p:nvSpPr>
        <p:spPr>
          <a:xfrm>
            <a:off x="832104" y="1078992"/>
            <a:ext cx="10533888" cy="4961255"/>
          </a:xfrm>
          <a:prstGeom prst="rect">
            <a:avLst/>
          </a:prstGeom>
          <a:noFill/>
        </p:spPr>
        <p:txBody>
          <a:bodyPr wrap="none" lIns="0" tIns="0" rIns="0" bIns="0" rtlCol="0" anchor="t"/>
          <a:lstStyle/>
          <a:p>
            <a:pPr algn="l">
              <a:lnSpc>
                <a:spcPts val="3300"/>
              </a:lnSpc>
            </a:pP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Dear</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friends,</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Recently</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noticed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horrible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phenomenon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many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don't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cherish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（同位语从</a:t>
            </a:r>
            <a:endPar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句</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everyone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join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named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requires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items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contribute</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efforts</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example,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just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order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extra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later</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.Besides,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explain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purpose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campaign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convince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around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waste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food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concerned,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keep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matter</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small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effort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difference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表语从句中包含让步状语从句）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algn="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English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Club</a:t>
            </a:r>
            <a:endParaRPr lang="en-US" altLang="zh-CN"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2_1#c057f567b?vop=1&amp;pid=f4e26e595&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p:txBody>
      </p:sp>
      <p:pic>
        <p:nvPicPr>
          <p:cNvPr id="3" name="QO_4_AS.142_2#c057f567b?vop=1&amp;pid=f4e26e5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74720" y="1575046"/>
            <a:ext cx="5239512" cy="2752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590a906cf?vop=1&amp;pid=f1f944c2f&amp;color=0,0,0&amp;mp=1&amp;vtp=1&amp;bt=1&amp;bbb=1"/>
          <p:cNvSpPr/>
          <p:nvPr/>
        </p:nvSpPr>
        <p:spPr>
          <a:xfrm>
            <a:off x="832104" y="1080000"/>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voluntourism</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endParaRPr lang="en-US" altLang="zh-CN" sz="1800" dirty="0"/>
          </a:p>
        </p:txBody>
      </p:sp>
      <p:sp>
        <p:nvSpPr>
          <p:cNvPr id="3" name="QM_4_BD.1_3#590a906cf?vop=1&amp;pid=f1f944c2f&amp;color=0,0,0&amp;vtp=1&amp;bbb=1&amp;hb=1"/>
          <p:cNvSpPr/>
          <p:nvPr/>
        </p:nvSpPr>
        <p:spPr>
          <a:xfrm>
            <a:off x="832104" y="1465636"/>
            <a:ext cx="10533888" cy="46532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Pokhara,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demonstrations.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a:t>
            </a:r>
            <a:r>
              <a:rPr lang="en-US" altLang="zh-CN" sz="1800" b="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neglected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elephants—with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maintenance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u="sng">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newborn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4#590a906cf?vop=1&amp;pid=f1f944c2f&amp;color=0,0,0&amp;vtp=1&amp;bt=1&amp;bbb=1&amp;hb=1"/>
          <p:cNvSpPr/>
          <p:nvPr/>
        </p:nvSpPr>
        <p:spPr>
          <a:xfrm>
            <a:off x="832104" y="108000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Borneo</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Sarawak,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arboreal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Iban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longhouses.</a:t>
            </a:r>
            <a:endParaRPr lang="en-US" altLang="zh-CN" dirty="0"/>
          </a:p>
        </p:txBody>
      </p:sp>
      <p:sp>
        <p:nvSpPr>
          <p:cNvPr id="3" name="QM_4_EX.2_1#590a906cf?vop=1&amp;pid=f1f944c2f&amp;color=0,0,0&amp;vtp=1&amp;bbb=1"/>
          <p:cNvSpPr/>
          <p:nvPr/>
        </p:nvSpPr>
        <p:spPr>
          <a:xfrm>
            <a:off x="832104" y="3144829"/>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文章主要介绍了世界学生青年旅行社的四个国际公益旅行项目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5_BD.3_1#151aad0b7?vop=1&amp;pid=590a906cf&amp;color=0,0,0&amp;vtp=1&amp;bbb=1"/>
          <p:cNvSpPr/>
          <p:nvPr/>
        </p:nvSpPr>
        <p:spPr>
          <a:xfrm>
            <a:off x="832104" y="3560119"/>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5_AN.4_1#151aad0b7.bracket?vop=1&amp;pid=590a906cf&amp;color=0,0,0&amp;vpa=1&amp;vtp=1"/>
          <p:cNvSpPr/>
          <p:nvPr/>
        </p:nvSpPr>
        <p:spPr>
          <a:xfrm>
            <a:off x="4786408" y="3556309"/>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6" name="QC_5_BD.3_2#151aad0b7.choices?vop=1&amp;pid=590a906cf&amp;color=0,0,0&amp;vtp=1&amp;bbb=1"/>
          <p:cNvSpPr/>
          <p:nvPr/>
        </p:nvSpPr>
        <p:spPr>
          <a:xfrm>
            <a:off x="832104" y="3980426"/>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domestic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endParaRPr lang="en-US" altLang="zh-CN" sz="1800" dirty="0"/>
          </a:p>
        </p:txBody>
      </p:sp>
      <p:sp>
        <p:nvSpPr>
          <p:cNvPr id="7" name="QC_5_AS.5_1#151aad0b7?vop=1&amp;pid=590a906cf&amp;color=0,0,0&amp;vtp=1&amp;bbb=1&amp;hb=1"/>
          <p:cNvSpPr/>
          <p:nvPr/>
        </p:nvSpPr>
        <p:spPr>
          <a:xfrm>
            <a:off x="832104" y="4800211"/>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，世界学生青年旅行社会给志愿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者和社区带来积极的影响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 calcmode="lin" valueType="num">
                                      <p:cBhvr additive="base">
                                        <p:cTn id="3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_1#9df786be2?vop=1&amp;pid=590a906c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7_1#9df786be2.bracket?vop=1&amp;pid=590a906cf&amp;color=0,0,0&amp;vpa=2&amp;vtp=1"/>
          <p:cNvSpPr/>
          <p:nvPr/>
        </p:nvSpPr>
        <p:spPr>
          <a:xfrm>
            <a:off x="75559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6_2#9df786be2.choices?vop=1&amp;pid=590a906c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Nepal.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Orangutans.</a:t>
            </a:r>
            <a:endParaRPr lang="en-US" altLang="zh-CN" sz="1800" dirty="0"/>
          </a:p>
        </p:txBody>
      </p:sp>
      <p:sp>
        <p:nvSpPr>
          <p:cNvPr id="5" name="QC_5_AS.8_1#9df786be2?vop=1&amp;pid=590a906cf&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细节理解题。通过对比四个旅行项目的时间可知，Thai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Elephant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Conservation的时间最短是七天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要短期旅行的人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
        <p:nvSpPr>
          <p:cNvPr id="6" name="QC_5_BD.9_1#ab69b0131?vop=1&amp;pid=590a906cf&amp;color=0,0,0&amp;vtp=1&amp;bbb=1"/>
          <p:cNvSpPr/>
          <p:nvPr/>
        </p:nvSpPr>
        <p:spPr>
          <a:xfrm>
            <a:off x="832104" y="313823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Indonesia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Sarawak?(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10_1#ab69b0131.bracket?vop=1&amp;pid=590a906cf&amp;color=0,0,0&amp;vpa=3&amp;vtp=1"/>
          <p:cNvSpPr/>
          <p:nvPr/>
        </p:nvSpPr>
        <p:spPr>
          <a:xfrm>
            <a:off x="7873460" y="313442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5_BD.9_2#ab69b0131.choices?vop=1&amp;pid=590a906cf&amp;color=0,0,0&amp;vtp=1&amp;bbb=1"/>
          <p:cNvSpPr/>
          <p:nvPr/>
        </p:nvSpPr>
        <p:spPr>
          <a:xfrm>
            <a:off x="832104" y="355854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longhouses.</a:t>
            </a:r>
            <a:endParaRPr lang="en-US" altLang="zh-CN" sz="1800" dirty="0"/>
          </a:p>
        </p:txBody>
      </p:sp>
      <p:sp>
        <p:nvSpPr>
          <p:cNvPr id="9" name="QC_5_AS.11_1#ab69b0131?vop=1&amp;pid=590a906cf&amp;color=0,0,0&amp;vtp=1&amp;bbb=1&amp;hb=1"/>
          <p:cNvSpPr/>
          <p:nvPr/>
        </p:nvSpPr>
        <p:spPr>
          <a:xfrm>
            <a:off x="832104" y="520954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推理判断题。根据最后两个项目内容可知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，印度尼西亚和沙捞越州项目的共同目标是促进人与自然的和谐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27fb93ef?pid=1a240e7e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1350e7806?vop=1&amp;pid=a27fb93ef&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主题：语音克隆诈骗 | 词数：约334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河北石家庄一中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FBI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errors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2#1350e7806?vop=1&amp;pid=a27fb93ef&amp;color=0,0,0&amp;mp=1&amp;vtp=1&amp;bt=1&amp;bbb=1&amp;hb=1"/>
          <p:cNvSpPr/>
          <p:nvPr/>
        </p:nvSpPr>
        <p:spPr>
          <a:xfrm>
            <a:off x="832104" y="1078992"/>
            <a:ext cx="10533888" cy="49657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（欺诈）</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Herrin,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MoneyWatch.“They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stupid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judgement.”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Cybersecurity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Scobey,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Chief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MoneyWatch.“It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degree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3#1350e7806?vop=1&amp;pid=a27fb93ef&amp;color=0,0,0&amp;mp=1&amp;vtp=1&amp;bt=1&amp;bbb=1&amp;hb=1"/>
          <p:cNvSpPr/>
          <p:nvPr/>
        </p:nvSpPr>
        <p:spPr>
          <a:xfrm>
            <a:off x="832104" y="1078992"/>
            <a:ext cx="10533888" cy="7747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scammers.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transferring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altLang="zh-CN" dirty="0"/>
          </a:p>
        </p:txBody>
      </p:sp>
      <p:sp>
        <p:nvSpPr>
          <p:cNvPr id="3" name="QM_4_EX.13_1#1350e7806?vop=1&amp;pid=a27fb93ef&amp;color=0,0,0&amp;vtp=1&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文章主要介绍了人工智能技术加持的语音克隆工具给犯罪分子提供了新的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诈骗手段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使其更容易模仿陌生人的声音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骗取受害者大额钱财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对此专家给出了一些防止受骗的方法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4_1#400fbc4a5?vop=1&amp;pid=1350e7806&amp;color=0,0,0&amp;vtp=1&amp;bbb=1"/>
          <p:cNvSpPr/>
          <p:nvPr/>
        </p:nvSpPr>
        <p:spPr>
          <a:xfrm>
            <a:off x="832104" y="272865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5_AN.15_1#400fbc4a5.bracket?vop=1&amp;pid=1350e7806&amp;color=0,0,0&amp;vpa=4&amp;vtp=1"/>
          <p:cNvSpPr/>
          <p:nvPr/>
        </p:nvSpPr>
        <p:spPr>
          <a:xfrm>
            <a:off x="7238460" y="272484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5_BD.14_2#400fbc4a5.choices?vop=1&amp;pid=1350e7806&amp;color=0,0,0&amp;vtp=1&amp;bbb=1"/>
          <p:cNvSpPr/>
          <p:nvPr/>
        </p:nvSpPr>
        <p:spPr>
          <a:xfrm>
            <a:off x="832104" y="314896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identities.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grandchild.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endParaRPr lang="en-US" altLang="zh-CN" sz="1800" dirty="0"/>
          </a:p>
        </p:txBody>
      </p:sp>
      <p:sp>
        <p:nvSpPr>
          <p:cNvPr id="7" name="QC_5_AS.16_1#400fbc4a5?vop=1&amp;pid=1350e7806&amp;color=0,0,0&amp;vtp=1&amp;bbb=1&amp;hb=1"/>
          <p:cNvSpPr/>
          <p:nvPr/>
        </p:nvSpPr>
        <p:spPr>
          <a:xfrm>
            <a:off x="832104" y="4799965"/>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细节理解题。根据第一段“Artificial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criminals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imitate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victims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工智能语音克隆工具使犯罪分子更容易诱骗受害者交出大笔钱财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19270</Words>
  <Application>WPS 演示</Application>
  <PresentationFormat>宽屏</PresentationFormat>
  <Paragraphs>534</Paragraphs>
  <Slides>32</Slides>
  <Notes>32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32</vt:i4>
      </vt:variant>
    </vt:vector>
  </HeadingPairs>
  <TitlesOfParts>
    <vt:vector size="47"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2025-10-24T10:04:00Z</dcterms:created>
  <dcterms:modified xsi:type="dcterms:W3CDTF">2025-10-28T09:18:13Z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F6296BA3B2D24E34BED2AC91533A07F9_12</vt:lpwstr>
  </property>
  <property fmtid="{D5CDD505-2E9C-101B-9397-08002B2CF9AE}" pid="3" name="KSOProductBuildVer">
    <vt:lpwstr>2052-12.1.0.22529</vt:lpwstr>
  </property>
</Properties>
</file>